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43"/>
  </p:notesMasterIdLst>
  <p:sldIdLst>
    <p:sldId id="256" r:id="rId2"/>
    <p:sldId id="258" r:id="rId3"/>
    <p:sldId id="257" r:id="rId4"/>
    <p:sldId id="260" r:id="rId5"/>
    <p:sldId id="269" r:id="rId6"/>
    <p:sldId id="261" r:id="rId7"/>
    <p:sldId id="259" r:id="rId8"/>
    <p:sldId id="262" r:id="rId9"/>
    <p:sldId id="268" r:id="rId10"/>
    <p:sldId id="267" r:id="rId11"/>
    <p:sldId id="263" r:id="rId12"/>
    <p:sldId id="264" r:id="rId13"/>
    <p:sldId id="265" r:id="rId14"/>
    <p:sldId id="266" r:id="rId15"/>
    <p:sldId id="270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8" r:id="rId32"/>
    <p:sldId id="289" r:id="rId33"/>
    <p:sldId id="290" r:id="rId34"/>
    <p:sldId id="291" r:id="rId35"/>
    <p:sldId id="292" r:id="rId36"/>
    <p:sldId id="288" r:id="rId37"/>
    <p:sldId id="293" r:id="rId38"/>
    <p:sldId id="294" r:id="rId39"/>
    <p:sldId id="295" r:id="rId40"/>
    <p:sldId id="297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1" autoAdjust="0"/>
    <p:restoredTop sz="93404" autoAdjust="0"/>
  </p:normalViewPr>
  <p:slideViewPr>
    <p:cSldViewPr snapToGrid="0">
      <p:cViewPr varScale="1">
        <p:scale>
          <a:sx n="55" d="100"/>
          <a:sy n="55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FC9EC-D79A-4553-86C0-39AB300F5779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70164-2050-4BA4-969B-AC7DC49D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Facilitator Notes</a:t>
            </a:r>
          </a:p>
          <a:p>
            <a:pPr marL="171450" lvl="1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Clarify what exactly you mean by “Instructional Task” . A task is not a unit, nor a lesson, but it could be imbedded in a lesson. Talk about the characteristics of a task and how it might relate to a unit. A task might take one to three class periods, but not multiple weeks.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Considerations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Take time to clarify the definition of a task prior to moving forward, to ensure all educators are on the same page.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Task descriptors are on the following slide.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0C7995B-5CF3-4DF4-93FD-9455C6091736}" type="slidenum">
              <a:rPr lang="en-US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2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Facilitator Notes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A High Quality Instructional Task Should:</a:t>
            </a:r>
            <a:endParaRPr lang="en-US" sz="2000" dirty="0" smtClean="0"/>
          </a:p>
          <a:p>
            <a:pPr marL="396875" lvl="1" indent="-33655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solidFill>
                  <a:srgbClr val="C00000"/>
                </a:solidFill>
                <a:ea typeface="Geneva"/>
                <a:cs typeface="Geneva"/>
              </a:rPr>
              <a:t>Be based on, and aligned to, standards (in this case, the CCSS for Mathematics and the Knowledge and Skill statements that apply to the Diagnostic Services Pathway)</a:t>
            </a:r>
          </a:p>
          <a:p>
            <a:pPr marL="396875" lvl="1" indent="-3365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ea typeface="Geneva"/>
                <a:cs typeface="Geneva"/>
              </a:rPr>
              <a:t>Reflect strong instructional practices</a:t>
            </a:r>
          </a:p>
          <a:p>
            <a:pPr marL="396875" lvl="1" indent="-3365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ea typeface="Geneva"/>
                <a:cs typeface="Geneva"/>
              </a:rPr>
              <a:t>Assess student knowledge and skill across the full performance continuum</a:t>
            </a:r>
          </a:p>
          <a:p>
            <a:pPr marL="396875" lvl="1" indent="-3365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ea typeface="Geneva"/>
                <a:cs typeface="Geneva"/>
              </a:rPr>
              <a:t>Support a culture of continuous improvement that can guide good instruction</a:t>
            </a:r>
          </a:p>
          <a:p>
            <a:pPr marL="396875" lvl="1" indent="-3365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ea typeface="Geneva"/>
                <a:cs typeface="Geneva"/>
              </a:rPr>
              <a:t>Prepare students for college and careers</a:t>
            </a:r>
          </a:p>
          <a:p>
            <a:pPr marL="396875" lvl="1" indent="-3365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ea typeface="Geneva"/>
                <a:cs typeface="Geneva"/>
              </a:rPr>
              <a:t>Elicit complex student demonstrations or applications</a:t>
            </a:r>
          </a:p>
          <a:p>
            <a:pPr marL="396875" lvl="1" indent="-3365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1800" dirty="0" smtClean="0">
                <a:ea typeface="Geneva"/>
                <a:cs typeface="Geneva"/>
              </a:rPr>
              <a:t>Assess all students, including high and low achieving students and ELL students and students with disabilities</a:t>
            </a:r>
            <a:endParaRPr lang="en-US" sz="1800" dirty="0" smtClean="0">
              <a:solidFill>
                <a:srgbClr val="1D91B1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b="1" dirty="0" smtClean="0"/>
              <a:t>Considerations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72BC8D3-7475-4E7D-B487-279763588F57}" type="slidenum">
              <a:rPr lang="en-US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0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70164-2050-4BA4-969B-AC7DC49D2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4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8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2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3899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8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855" y="2260694"/>
            <a:ext cx="8287450" cy="4597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9641589-15CF-424C-B676-CBC85E13674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13192D0-D857-4A79-8412-2FA7A6505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chieve.org/ccss-cte-classroom-task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index.php/mathematical-content-standards" TargetMode="External"/><Relationship Id="rId2" Type="http://schemas.openxmlformats.org/officeDocument/2006/relationships/hyperlink" Target="http://schools.nyc.gov/Academics/CommonCoreLibrary/TasksUnitsStudentWork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.mathshell.org/materials/index.ph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6890193" cy="2554758"/>
          </a:xfrm>
        </p:spPr>
        <p:txBody>
          <a:bodyPr/>
          <a:lstStyle/>
          <a:p>
            <a:r>
              <a:rPr lang="en-US" dirty="0"/>
              <a:t> 	Integrating Math, Science, and the Common Core into Career and Technical Education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261" y="4935040"/>
            <a:ext cx="3153105" cy="8614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Jason Stark</a:t>
            </a:r>
          </a:p>
          <a:p>
            <a:r>
              <a:rPr lang="en-US" dirty="0" smtClean="0"/>
              <a:t>12/12/2013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gray">
          <a:xfrm>
            <a:off x="866441" y="4935040"/>
            <a:ext cx="3153105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St. Landry Parish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 Math Standards –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Number and Quantity</a:t>
            </a:r>
          </a:p>
          <a:p>
            <a:pPr lvl="1"/>
            <a:r>
              <a:rPr lang="en-US" dirty="0"/>
              <a:t>Use the real number system (rational and irrational numbers with exponents) to reason quantitatively with units to solve problems.</a:t>
            </a:r>
          </a:p>
          <a:p>
            <a:pPr lvl="1"/>
            <a:r>
              <a:rPr lang="en-US" dirty="0"/>
              <a:t>Perform operations on vectors, matrices, and with complex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 Math Standards –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3659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Algebra &amp; Functions</a:t>
            </a:r>
          </a:p>
          <a:p>
            <a:pPr lvl="1"/>
            <a:r>
              <a:rPr lang="en-US" dirty="0"/>
              <a:t>Write functions/equations that describe relationships and situations.</a:t>
            </a:r>
          </a:p>
          <a:p>
            <a:pPr lvl="1"/>
            <a:r>
              <a:rPr lang="en-US" dirty="0"/>
              <a:t>Perform operations on linear, quadratic, exponential, and polynomial functions.</a:t>
            </a:r>
          </a:p>
          <a:p>
            <a:pPr lvl="1"/>
            <a:r>
              <a:rPr lang="en-US" dirty="0"/>
              <a:t>Represent and solve equations, inequalities, and systems of equations (algebraically and graphically) to solve problems.</a:t>
            </a:r>
          </a:p>
          <a:p>
            <a:pPr lvl="1"/>
            <a:r>
              <a:rPr lang="en-US" dirty="0"/>
              <a:t>Interpret the structure and meaning of mathematical expressions; explain the reasoning used to solve equations in the problem-solving process. </a:t>
            </a:r>
          </a:p>
          <a:p>
            <a:pPr lvl="1"/>
            <a:r>
              <a:rPr lang="en-US" dirty="0"/>
              <a:t>Interpret functions (equations) that arise in applications in terms of the context.</a:t>
            </a:r>
          </a:p>
          <a:p>
            <a:pPr lvl="1"/>
            <a:r>
              <a:rPr lang="en-US" dirty="0"/>
              <a:t>Analyze functions in different representations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 Math Standards –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365972"/>
          </a:xfrm>
        </p:spPr>
        <p:txBody>
          <a:bodyPr>
            <a:normAutofit/>
          </a:bodyPr>
          <a:lstStyle/>
          <a:p>
            <a:r>
              <a:rPr lang="en-US" b="1" dirty="0"/>
              <a:t>Geometry</a:t>
            </a:r>
          </a:p>
          <a:p>
            <a:pPr lvl="1"/>
            <a:r>
              <a:rPr lang="en-US" dirty="0"/>
              <a:t>Make geometry constructions and experiment with transformations in the plane.</a:t>
            </a:r>
          </a:p>
          <a:p>
            <a:pPr lvl="1"/>
            <a:r>
              <a:rPr lang="en-US" dirty="0"/>
              <a:t>Use trigonometric ratios and solve problems involving right triangles and angles.</a:t>
            </a:r>
          </a:p>
          <a:p>
            <a:pPr lvl="1"/>
            <a:r>
              <a:rPr lang="en-US" dirty="0"/>
              <a:t>Apply arc lengths and areas of circles; explain volume formulas and use them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22989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 Math Standards –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365972"/>
          </a:xfrm>
        </p:spPr>
        <p:txBody>
          <a:bodyPr>
            <a:normAutofit/>
          </a:bodyPr>
          <a:lstStyle/>
          <a:p>
            <a:r>
              <a:rPr lang="en-US" b="1" dirty="0"/>
              <a:t>Statistics &amp; Probability</a:t>
            </a:r>
          </a:p>
          <a:p>
            <a:pPr lvl="1"/>
            <a:r>
              <a:rPr lang="en-US" dirty="0"/>
              <a:t>Summarize, represent, and interpret data and interpret linear models.  </a:t>
            </a:r>
          </a:p>
          <a:p>
            <a:pPr lvl="1"/>
            <a:r>
              <a:rPr lang="en-US" dirty="0"/>
              <a:t>Make inferences and justify conclusions from surveys, experiments, and observational studies.</a:t>
            </a:r>
          </a:p>
          <a:p>
            <a:pPr lvl="1"/>
            <a:r>
              <a:rPr lang="en-US" dirty="0"/>
              <a:t>Use probability models to determine likelihood of events and evaluate outcomes of decisions.</a:t>
            </a:r>
          </a:p>
        </p:txBody>
      </p:sp>
    </p:spTree>
    <p:extLst>
      <p:ext uri="{BB962C8B-B14F-4D97-AF65-F5344CB8AC3E}">
        <p14:creationId xmlns:p14="http://schemas.microsoft.com/office/powerpoint/2010/main" val="33266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Next-Generation Science &amp; Engineering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30291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Asking </a:t>
            </a:r>
            <a:r>
              <a:rPr lang="en-US" dirty="0"/>
              <a:t>questions and defining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Developing </a:t>
            </a:r>
            <a:r>
              <a:rPr lang="en-US" dirty="0"/>
              <a:t>and using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Planning </a:t>
            </a:r>
            <a:r>
              <a:rPr lang="en-US" dirty="0"/>
              <a:t>and carrying out investigations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Analyzing </a:t>
            </a:r>
            <a:r>
              <a:rPr lang="en-US" dirty="0"/>
              <a:t>and interpreting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dirty="0"/>
              <a:t>mathematics and computational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Constructing </a:t>
            </a:r>
            <a:r>
              <a:rPr lang="en-US" dirty="0"/>
              <a:t>explanations and designing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Engaging </a:t>
            </a:r>
            <a:r>
              <a:rPr lang="en-US" dirty="0"/>
              <a:t>in argument from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Obtaining</a:t>
            </a:r>
            <a:r>
              <a:rPr lang="en-US" dirty="0"/>
              <a:t>, evaluating, and communicating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6231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few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255613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course(s) you teach:</a:t>
            </a:r>
          </a:p>
          <a:p>
            <a:pPr lvl="1"/>
            <a:r>
              <a:rPr lang="en-US" dirty="0" smtClean="0"/>
              <a:t>What topics in those courses have elements of the mathematical standards?</a:t>
            </a:r>
          </a:p>
          <a:p>
            <a:pPr lvl="1"/>
            <a:r>
              <a:rPr lang="en-US" dirty="0" smtClean="0"/>
              <a:t>Which topics are best suited to incorporating these math and science practices?</a:t>
            </a:r>
            <a:endParaRPr lang="en-US" dirty="0"/>
          </a:p>
          <a:p>
            <a:r>
              <a:rPr lang="en-US" dirty="0" smtClean="0"/>
              <a:t>After you’ve made your own list, work with other teachers in your content area to put down a few ideas on your whiteboard to share.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6" y="927099"/>
            <a:ext cx="7047186" cy="709865"/>
          </a:xfrm>
        </p:spPr>
        <p:txBody>
          <a:bodyPr/>
          <a:lstStyle/>
          <a:p>
            <a:r>
              <a:rPr lang="en-US" sz="6600" dirty="0" smtClean="0"/>
              <a:t>So…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 we better integrate math into CTE courses?</a:t>
            </a:r>
          </a:p>
        </p:txBody>
      </p:sp>
    </p:spTree>
    <p:extLst>
      <p:ext uri="{BB962C8B-B14F-4D97-AF65-F5344CB8AC3E}">
        <p14:creationId xmlns:p14="http://schemas.microsoft.com/office/powerpoint/2010/main" val="4719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1"/>
          <a:stretch>
            <a:fillRect/>
          </a:stretch>
        </p:blipFill>
        <p:spPr bwMode="auto">
          <a:xfrm>
            <a:off x="6924784" y="4114799"/>
            <a:ext cx="22034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Performance Task?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4591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activity that </a:t>
            </a:r>
            <a:r>
              <a:rPr lang="en-US" dirty="0" smtClean="0">
                <a:solidFill>
                  <a:schemeClr val="accent1"/>
                </a:solidFill>
              </a:rPr>
              <a:t>supplements</a:t>
            </a:r>
            <a:r>
              <a:rPr lang="en-US" dirty="0" smtClean="0"/>
              <a:t> a lesson</a:t>
            </a:r>
          </a:p>
          <a:p>
            <a:pPr lvl="1"/>
            <a:r>
              <a:rPr lang="en-US" dirty="0" smtClean="0"/>
              <a:t>One to three class periods in length</a:t>
            </a:r>
          </a:p>
          <a:p>
            <a:r>
              <a:rPr lang="en-US" dirty="0" smtClean="0"/>
              <a:t>Requires </a:t>
            </a:r>
            <a:r>
              <a:rPr lang="en-US" dirty="0" smtClean="0">
                <a:solidFill>
                  <a:schemeClr val="accent1"/>
                </a:solidFill>
              </a:rPr>
              <a:t>higher-order thinking </a:t>
            </a:r>
            <a:r>
              <a:rPr lang="en-US" dirty="0" smtClean="0"/>
              <a:t>and problem-solving skills</a:t>
            </a:r>
          </a:p>
          <a:p>
            <a:r>
              <a:rPr lang="en-US" dirty="0" smtClean="0"/>
              <a:t>Grounded in </a:t>
            </a:r>
            <a:r>
              <a:rPr lang="en-US" dirty="0" smtClean="0">
                <a:solidFill>
                  <a:schemeClr val="accent1"/>
                </a:solidFill>
              </a:rPr>
              <a:t>real-world</a:t>
            </a:r>
            <a:r>
              <a:rPr lang="en-US" dirty="0" smtClean="0"/>
              <a:t> practice, by applying knowledge/skills to a new </a:t>
            </a:r>
            <a:br>
              <a:rPr lang="en-US" dirty="0" smtClean="0"/>
            </a:br>
            <a:r>
              <a:rPr lang="en-US" dirty="0" smtClean="0"/>
              <a:t>situation</a:t>
            </a:r>
          </a:p>
          <a:p>
            <a:r>
              <a:rPr lang="en-US" dirty="0"/>
              <a:t>Not a unit or </a:t>
            </a:r>
            <a:r>
              <a:rPr lang="en-US" dirty="0" smtClean="0"/>
              <a:t>a complete lesson</a:t>
            </a:r>
            <a:endParaRPr lang="en-US" dirty="0"/>
          </a:p>
          <a:p>
            <a:r>
              <a:rPr lang="en-US" dirty="0" smtClean="0"/>
              <a:t>Not intended to replace curriculum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r="6351" b="-2"/>
          <a:stretch>
            <a:fillRect/>
          </a:stretch>
        </p:blipFill>
        <p:spPr bwMode="auto">
          <a:xfrm>
            <a:off x="6833216" y="4189661"/>
            <a:ext cx="28194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High-Quality Task Should: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30291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ea typeface="Geneva"/>
                <a:cs typeface="Geneva"/>
              </a:rPr>
              <a:t>Be standards-based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Geneva"/>
                <a:cs typeface="Geneva"/>
              </a:rPr>
              <a:t>Reflect strong instructional practices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Geneva"/>
                <a:cs typeface="Geneva"/>
              </a:rPr>
              <a:t>Assess knowledge and skill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Geneva"/>
                <a:cs typeface="Geneva"/>
              </a:rPr>
              <a:t>Prepare </a:t>
            </a:r>
            <a:r>
              <a:rPr lang="en-US" dirty="0">
                <a:ea typeface="Geneva"/>
                <a:cs typeface="Geneva"/>
              </a:rPr>
              <a:t>students for college and careers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Geneva"/>
                <a:cs typeface="Geneva"/>
              </a:rPr>
              <a:t>Support continuous improvement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ea typeface="Geneva"/>
                <a:cs typeface="Geneva"/>
              </a:rPr>
              <a:t>Elicit </a:t>
            </a:r>
            <a:r>
              <a:rPr lang="en-US" dirty="0">
                <a:ea typeface="Geneva"/>
                <a:cs typeface="Geneva"/>
              </a:rPr>
              <a:t>complex demonstrations or applications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Geneva"/>
                <a:cs typeface="Geneva"/>
              </a:rPr>
              <a:t>Assess all students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onstruction glass draw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t="5827" r="9113" b="7713"/>
          <a:stretch>
            <a:fillRect/>
          </a:stretch>
        </p:blipFill>
        <p:spPr bwMode="auto">
          <a:xfrm>
            <a:off x="6988628" y="3664192"/>
            <a:ext cx="2155371" cy="319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teachers at your table, choose one of the provided example tasks.</a:t>
            </a:r>
          </a:p>
          <a:p>
            <a:r>
              <a:rPr lang="en-US" dirty="0" smtClean="0"/>
              <a:t>Work together to come up with a solution.  </a:t>
            </a:r>
          </a:p>
          <a:p>
            <a:r>
              <a:rPr lang="en-US" dirty="0" smtClean="0"/>
              <a:t>Show your work on a whiteboard.</a:t>
            </a:r>
          </a:p>
          <a:p>
            <a:r>
              <a:rPr lang="en-US" dirty="0" smtClean="0"/>
              <a:t>In 10 minutes, you will share…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B.S. in Agricultural Engineering from University of Nebraska-Lincoln</a:t>
            </a:r>
          </a:p>
          <a:p>
            <a:pPr lvl="1"/>
            <a:r>
              <a:rPr lang="en-US" dirty="0" smtClean="0"/>
              <a:t>Minors in Business and Computer Science</a:t>
            </a:r>
          </a:p>
          <a:p>
            <a:r>
              <a:rPr lang="en-US" dirty="0" smtClean="0"/>
              <a:t>Taught Math &amp; Science at North Central High School for 8 years</a:t>
            </a:r>
          </a:p>
          <a:p>
            <a:r>
              <a:rPr lang="en-US" dirty="0"/>
              <a:t>M.S. Natural Science (Physics Education) from Arizona State </a:t>
            </a:r>
            <a:r>
              <a:rPr lang="en-US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uturistic t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124" r="22311" b="-124"/>
          <a:stretch>
            <a:fillRect/>
          </a:stretch>
        </p:blipFill>
        <p:spPr bwMode="auto">
          <a:xfrm>
            <a:off x="6931683" y="3759200"/>
            <a:ext cx="224089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the Task…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</a:t>
            </a:r>
            <a:r>
              <a:rPr lang="en-US" dirty="0" smtClean="0">
                <a:solidFill>
                  <a:schemeClr val="accent1"/>
                </a:solidFill>
              </a:rPr>
              <a:t>aligned</a:t>
            </a:r>
            <a:r>
              <a:rPr lang="en-US" dirty="0" smtClean="0"/>
              <a:t> to standards?</a:t>
            </a:r>
          </a:p>
          <a:p>
            <a:r>
              <a:rPr lang="en-US" dirty="0" smtClean="0"/>
              <a:t>Did it </a:t>
            </a:r>
            <a:r>
              <a:rPr lang="en-US" dirty="0" smtClean="0">
                <a:solidFill>
                  <a:schemeClr val="accent1"/>
                </a:solidFill>
              </a:rPr>
              <a:t>assess</a:t>
            </a:r>
            <a:r>
              <a:rPr lang="en-US" dirty="0" smtClean="0"/>
              <a:t> student knowledge and skill effectively?</a:t>
            </a:r>
          </a:p>
          <a:p>
            <a:r>
              <a:rPr lang="en-US" dirty="0" smtClean="0"/>
              <a:t>Was your </a:t>
            </a:r>
            <a:r>
              <a:rPr lang="en-US" dirty="0" smtClean="0">
                <a:solidFill>
                  <a:schemeClr val="accent1"/>
                </a:solidFill>
              </a:rPr>
              <a:t>understanding</a:t>
            </a:r>
            <a:r>
              <a:rPr lang="en-US" dirty="0" smtClean="0"/>
              <a:t> deepened by engaging with the problem?</a:t>
            </a:r>
          </a:p>
          <a:p>
            <a:r>
              <a:rPr lang="en-US" dirty="0" smtClean="0"/>
              <a:t>Could it assess </a:t>
            </a:r>
            <a:r>
              <a:rPr lang="en-US" i="1" dirty="0" smtClean="0">
                <a:solidFill>
                  <a:schemeClr val="accent1"/>
                </a:solidFill>
              </a:rPr>
              <a:t>all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3472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Resources: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achieve.org/ccss-cte-classroom-tasks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Several states worked with achieve.org to produce sample tasks in:</a:t>
            </a:r>
          </a:p>
          <a:p>
            <a:pPr lvl="2"/>
            <a:r>
              <a:rPr lang="en-US" dirty="0" smtClean="0"/>
              <a:t>Architecture/Pre-Design</a:t>
            </a:r>
          </a:p>
          <a:p>
            <a:pPr lvl="2"/>
            <a:r>
              <a:rPr lang="en-US" dirty="0" smtClean="0"/>
              <a:t>Agribusiness/Food Products &amp; Processes</a:t>
            </a:r>
          </a:p>
          <a:p>
            <a:pPr lvl="2"/>
            <a:r>
              <a:rPr lang="en-US" dirty="0" smtClean="0"/>
              <a:t>Health Sciences</a:t>
            </a:r>
          </a:p>
          <a:p>
            <a:pPr lvl="1"/>
            <a:r>
              <a:rPr lang="en-US" dirty="0" smtClean="0"/>
              <a:t>Many more tasks are available.</a:t>
            </a:r>
          </a:p>
          <a:p>
            <a:r>
              <a:rPr lang="en-US" dirty="0" smtClean="0"/>
              <a:t>You will have an opportunity to explore and develop an application task later.</a:t>
            </a:r>
          </a:p>
          <a:p>
            <a:pPr marL="73152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Task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6182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NYC Searchable </a:t>
            </a:r>
            <a:r>
              <a:rPr lang="en-US" dirty="0"/>
              <a:t>Task Database: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schools.nyc.gov/Academics/CommonCoreLibrary/TasksUnitsStudentWork/default.htm</a:t>
            </a:r>
            <a:endParaRPr lang="en-US" dirty="0" smtClean="0"/>
          </a:p>
          <a:p>
            <a:r>
              <a:rPr lang="en-US" dirty="0"/>
              <a:t>Inside Mathematics: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www.insidemathematics.org/index.php/mathematical-content-standards</a:t>
            </a:r>
            <a:endParaRPr lang="en-US" dirty="0" smtClean="0"/>
          </a:p>
          <a:p>
            <a:r>
              <a:rPr lang="en-US" dirty="0" smtClean="0"/>
              <a:t>MARS Tasks: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map.mathshell.org/materials/index.php</a:t>
            </a:r>
            <a:endParaRPr lang="en-US" dirty="0" smtClean="0"/>
          </a:p>
          <a:p>
            <a:r>
              <a:rPr lang="en-US" dirty="0" smtClean="0"/>
              <a:t>Many others available by searching Google.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modelschoolscnyric.pbworks.com/f/1306333049/PB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66" y="2240726"/>
            <a:ext cx="4956105" cy="45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Project-Based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Project-Based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2126974"/>
            <a:ext cx="8413750" cy="417381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Authentic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real-world, or perplexing problems, differentiated according to student interests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Provokes students to </a:t>
            </a:r>
            <a:r>
              <a:rPr lang="en-US" dirty="0" smtClean="0">
                <a:solidFill>
                  <a:schemeClr val="accent1"/>
                </a:solidFill>
              </a:rPr>
              <a:t>grapple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with the key concepts of a topic or discipline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Driven by </a:t>
            </a:r>
            <a:r>
              <a:rPr lang="en-US" dirty="0" smtClean="0">
                <a:solidFill>
                  <a:schemeClr val="accent1"/>
                </a:solidFill>
              </a:rPr>
              <a:t>student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research, production, and presentation of information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</a:t>
            </a:r>
            <a:r>
              <a:rPr lang="en-US" dirty="0" smtClean="0">
                <a:solidFill>
                  <a:schemeClr val="accent1"/>
                </a:solidFill>
              </a:rPr>
              <a:t>reflection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upon decisions and outcomes during the learning process</a:t>
            </a:r>
          </a:p>
        </p:txBody>
      </p:sp>
    </p:spTree>
    <p:extLst>
      <p:ext uri="{BB962C8B-B14F-4D97-AF65-F5344CB8AC3E}">
        <p14:creationId xmlns:p14="http://schemas.microsoft.com/office/powerpoint/2010/main" val="41735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Many teachers assign projects,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but not all projects lead to learning</a:t>
            </a:r>
          </a:p>
        </p:txBody>
      </p:sp>
      <p:pic>
        <p:nvPicPr>
          <p:cNvPr id="26627" name="Picture 2" descr="http://3.bp.blogspot.com/-YENT7vrEOtA/ULTiWnE7pLI/AAAAAAAAAf8/KVcaosQJSBM/s1600/Doing+Projects+versus+Project+Based+Lear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187700"/>
            <a:ext cx="531971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Project-Based Learning? 		(</a:t>
            </a:r>
            <a:r>
              <a:rPr lang="en-US" u="sng" dirty="0" smtClean="0"/>
              <a:t>bie.org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 on Significant </a:t>
            </a:r>
            <a:r>
              <a:rPr lang="en-US" sz="3200" dirty="0" smtClean="0">
                <a:solidFill>
                  <a:schemeClr val="accent1"/>
                </a:solidFill>
              </a:rPr>
              <a:t>Content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project imparts important, standards-based knowledge and skills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 </a:t>
            </a:r>
            <a:r>
              <a:rPr lang="en-US" sz="3200" dirty="0" smtClean="0">
                <a:solidFill>
                  <a:schemeClr val="accent1"/>
                </a:solidFill>
              </a:rPr>
              <a:t>21</a:t>
            </a:r>
            <a:r>
              <a:rPr lang="en-US" sz="3200" baseline="30000" dirty="0" smtClean="0">
                <a:solidFill>
                  <a:schemeClr val="accent1"/>
                </a:solidFill>
              </a:rPr>
              <a:t>st</a:t>
            </a:r>
            <a:r>
              <a:rPr lang="en-US" sz="3200" dirty="0" smtClean="0">
                <a:solidFill>
                  <a:schemeClr val="accent1"/>
                </a:solidFill>
              </a:rPr>
              <a:t> Century Skills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Critical thinking, problem-solving, collaboration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191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Project-Based Learning? 		(</a:t>
            </a:r>
            <a:r>
              <a:rPr lang="en-US" u="sng" dirty="0" smtClean="0"/>
              <a:t>bie.org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Engage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Students in </a:t>
            </a:r>
            <a:r>
              <a:rPr lang="en-US" sz="3200" dirty="0" smtClean="0">
                <a:solidFill>
                  <a:schemeClr val="accent1"/>
                </a:solidFill>
              </a:rPr>
              <a:t>In-Depth Inquiry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Rigorous, extended process of asking questions, using resources, and developing answers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Organized Around a </a:t>
            </a:r>
            <a:r>
              <a:rPr lang="en-US" sz="3200" dirty="0" smtClean="0">
                <a:solidFill>
                  <a:schemeClr val="accent1"/>
                </a:solidFill>
              </a:rPr>
              <a:t>Driving Question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Focused by an open-ended question that captures the task and is explored by students</a:t>
            </a:r>
          </a:p>
        </p:txBody>
      </p:sp>
    </p:spTree>
    <p:extLst>
      <p:ext uri="{BB962C8B-B14F-4D97-AF65-F5344CB8AC3E}">
        <p14:creationId xmlns:p14="http://schemas.microsoft.com/office/powerpoint/2010/main" val="3243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Project-Based Learning? 		(</a:t>
            </a:r>
            <a:r>
              <a:rPr lang="en-US" u="sng" dirty="0" smtClean="0"/>
              <a:t>bie.org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Establish a </a:t>
            </a:r>
            <a:r>
              <a:rPr lang="en-US" sz="3200" dirty="0" smtClean="0">
                <a:solidFill>
                  <a:schemeClr val="accent1"/>
                </a:solidFill>
              </a:rPr>
              <a:t>Need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en-US" sz="3200" dirty="0" smtClean="0">
                <a:solidFill>
                  <a:schemeClr val="accent1"/>
                </a:solidFill>
              </a:rPr>
              <a:t>Know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see the need to gain knowledge, understand concepts, and apply skills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Encourage </a:t>
            </a:r>
            <a:r>
              <a:rPr lang="en-US" sz="3200" dirty="0" smtClean="0">
                <a:solidFill>
                  <a:schemeClr val="accent1"/>
                </a:solidFill>
              </a:rPr>
              <a:t>Voice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en-US" sz="3200" dirty="0" smtClean="0">
                <a:solidFill>
                  <a:schemeClr val="accent1"/>
                </a:solidFill>
              </a:rPr>
              <a:t>Choice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are allowed to make choices about how they work and the products they create</a:t>
            </a:r>
          </a:p>
        </p:txBody>
      </p:sp>
    </p:spTree>
    <p:extLst>
      <p:ext uri="{BB962C8B-B14F-4D97-AF65-F5344CB8AC3E}">
        <p14:creationId xmlns:p14="http://schemas.microsoft.com/office/powerpoint/2010/main" val="23473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Project-Based Learning? 		(</a:t>
            </a:r>
            <a:r>
              <a:rPr lang="en-US" u="sng" dirty="0" smtClean="0"/>
              <a:t>bie.org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Incorporate </a:t>
            </a:r>
            <a:r>
              <a:rPr lang="en-US" sz="3200" dirty="0" smtClean="0">
                <a:solidFill>
                  <a:schemeClr val="accent1"/>
                </a:solidFill>
              </a:rPr>
              <a:t>Revision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3200" dirty="0" smtClean="0">
                <a:solidFill>
                  <a:schemeClr val="accent1"/>
                </a:solidFill>
              </a:rPr>
              <a:t>Reflection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 feedback to consider additions and changes; think about what and how they are learning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Include a </a:t>
            </a:r>
            <a:r>
              <a:rPr lang="en-US" sz="3200" dirty="0" smtClean="0">
                <a:solidFill>
                  <a:schemeClr val="accent1"/>
                </a:solidFill>
              </a:rPr>
              <a:t>Public Audience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 their work to other people, beyond their classmates and teacher</a:t>
            </a:r>
          </a:p>
        </p:txBody>
      </p:sp>
    </p:spTree>
    <p:extLst>
      <p:ext uri="{BB962C8B-B14F-4D97-AF65-F5344CB8AC3E}">
        <p14:creationId xmlns:p14="http://schemas.microsoft.com/office/powerpoint/2010/main" val="32841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86000"/>
            <a:ext cx="8244113" cy="38535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CCSS Math and Science Standards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Math-Integrated Tasks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Project-Based Learning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Task &amp; Project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Successful CCSS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22065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Rigorous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build content knowledge</a:t>
            </a:r>
          </a:p>
          <a:p>
            <a:pPr marL="544068" lvl="1" indent="-342900"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 students to have a thorough understanding of key instructional objectives in order to complete the project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Involve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reasoning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critiquing, reflecting, and evaluating evidence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technology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appropriately and effectively</a:t>
            </a:r>
          </a:p>
          <a:p>
            <a:pPr marL="91440" indent="-91440" fontAlgn="auto"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Project-Based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354451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 Opening a New Restaurant</a:t>
            </a:r>
          </a:p>
          <a:p>
            <a:pPr lvl="1"/>
            <a:r>
              <a:rPr lang="en-US" dirty="0" smtClean="0"/>
              <a:t>Nutrition: Plan a menu</a:t>
            </a:r>
          </a:p>
          <a:p>
            <a:pPr lvl="1"/>
            <a:r>
              <a:rPr lang="en-US" dirty="0" smtClean="0"/>
              <a:t>Math: Determine costs (food, labor, supplies) and revenues for the business plan</a:t>
            </a:r>
          </a:p>
          <a:p>
            <a:pPr lvl="1"/>
            <a:r>
              <a:rPr lang="en-US" dirty="0" smtClean="0"/>
              <a:t>Business: Determine startup costs, financing, and breakeven/payoff period</a:t>
            </a:r>
          </a:p>
          <a:p>
            <a:pPr lvl="1"/>
            <a:r>
              <a:rPr lang="en-US" dirty="0" smtClean="0"/>
              <a:t>Marketing: Create advertisements</a:t>
            </a:r>
          </a:p>
          <a:p>
            <a:pPr lvl="1"/>
            <a:r>
              <a:rPr lang="en-US" dirty="0" smtClean="0"/>
              <a:t>Students present their projects to “investors” or community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Investigation of a Historical Event or Natural Phenomenon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the U.S. have dropped the atomic bomb on Japan?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might animals evolve in a changing climate?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has the national debt been affected by wars?</a:t>
            </a:r>
          </a:p>
          <a:p>
            <a:pPr marL="566928" lvl="2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Problem-Solving Situation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a family eat for a week on a strict budget?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temperatures are appropriate to store food to prevent food-borne illness?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is the best time to harvest apples to maximize starch content?</a:t>
            </a: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2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Examination of a Controversial Issue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the government subsidize production of ethanol?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the Fed continue its policy of economic stimulus?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companies and scientists receive patents for genes and crop varieties?</a:t>
            </a: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2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Challenge to Design, Plan, Build, or Create Something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build ___________.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business plan for a new fashion line.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a way to evaluate methods of reducing coastal or soil erosion.</a:t>
            </a: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928" lvl="2" indent="-18288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735497"/>
            <a:ext cx="6345260" cy="11728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Think about a project you assign…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49943" y="2286000"/>
            <a:ext cx="8244113" cy="38535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Rate your project based on the provided criteria 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58" y="3726996"/>
            <a:ext cx="3248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1610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one of the projects you assign in your classes.  Think about how you can…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a “dessert” project into a “main course” project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 more math and science skills and practices into the project (and assess them)</a:t>
            </a:r>
          </a:p>
          <a:p>
            <a:pPr marL="544068" lvl="1" indent="-3429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 students toward a product that demonstrates understanding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ready to share in 10 minutes…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2239780"/>
            <a:ext cx="8448261" cy="4280290"/>
          </a:xfrm>
        </p:spPr>
        <p:txBody>
          <a:bodyPr>
            <a:normAutofit/>
          </a:bodyPr>
          <a:lstStyle/>
          <a:p>
            <a:r>
              <a:rPr lang="en-US" dirty="0" smtClean="0"/>
              <a:t>Work in content-area teams.</a:t>
            </a:r>
          </a:p>
          <a:p>
            <a:r>
              <a:rPr lang="en-US" dirty="0" smtClean="0"/>
              <a:t>Consider a topic you’ll be teaching in the next couple months.  </a:t>
            </a:r>
          </a:p>
          <a:p>
            <a:r>
              <a:rPr lang="en-US" dirty="0" smtClean="0"/>
              <a:t>Design a task or project that integrates CCSS math standards and practices with this topic.</a:t>
            </a:r>
          </a:p>
          <a:p>
            <a:r>
              <a:rPr lang="en-US" dirty="0" smtClean="0"/>
              <a:t>Use the </a:t>
            </a:r>
            <a:r>
              <a:rPr lang="en-US" dirty="0"/>
              <a:t>‘</a:t>
            </a:r>
            <a:r>
              <a:rPr lang="en-US" b="1" dirty="0"/>
              <a:t>Project/Task Design </a:t>
            </a:r>
            <a:r>
              <a:rPr lang="en-US" b="1" dirty="0" smtClean="0"/>
              <a:t>Worksheet</a:t>
            </a:r>
            <a:r>
              <a:rPr lang="en-US" dirty="0" smtClean="0"/>
              <a:t>’ handout as a guide.</a:t>
            </a:r>
          </a:p>
          <a:p>
            <a:r>
              <a:rPr lang="en-US" dirty="0" smtClean="0"/>
              <a:t>Be prepared to share your project idea.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161020"/>
          </a:xfrm>
        </p:spPr>
        <p:txBody>
          <a:bodyPr>
            <a:normAutofit/>
          </a:bodyPr>
          <a:lstStyle/>
          <a:p>
            <a:r>
              <a:rPr lang="en-US" dirty="0" smtClean="0"/>
              <a:t>Each team, please take a few moments to share your project ideas.</a:t>
            </a:r>
          </a:p>
          <a:p>
            <a:pPr lvl="1"/>
            <a:r>
              <a:rPr lang="en-US" dirty="0" smtClean="0"/>
              <a:t>How will you engage your students in this project?</a:t>
            </a:r>
          </a:p>
          <a:p>
            <a:pPr lvl="1"/>
            <a:r>
              <a:rPr lang="en-US" dirty="0" smtClean="0"/>
              <a:t>What will students be required to do?</a:t>
            </a:r>
          </a:p>
          <a:p>
            <a:pPr lvl="1"/>
            <a:r>
              <a:rPr lang="en-US" dirty="0" smtClean="0"/>
              <a:t>How is math/science integrated? </a:t>
            </a:r>
          </a:p>
          <a:p>
            <a:pPr lvl="1"/>
            <a:r>
              <a:rPr lang="en-US" dirty="0" smtClean="0"/>
              <a:t>Is it rigorous?  Can students complete the project without understanding the key math ideas?</a:t>
            </a:r>
          </a:p>
          <a:p>
            <a:pPr lvl="1"/>
            <a:r>
              <a:rPr lang="en-US" dirty="0" smtClean="0"/>
              <a:t>How do you assess students?  What is/are the deliverable(s)?</a:t>
            </a:r>
          </a:p>
        </p:txBody>
      </p:sp>
    </p:spTree>
    <p:extLst>
      <p:ext uri="{BB962C8B-B14F-4D97-AF65-F5344CB8AC3E}">
        <p14:creationId xmlns:p14="http://schemas.microsoft.com/office/powerpoint/2010/main" val="16829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how CCSS Math and Science standards/practices can be integrated into CTE courses.</a:t>
            </a:r>
          </a:p>
          <a:p>
            <a:r>
              <a:rPr lang="en-US" dirty="0" smtClean="0"/>
              <a:t>Learn principles of performance tasks and project-based learning.</a:t>
            </a:r>
          </a:p>
          <a:p>
            <a:r>
              <a:rPr lang="en-US" dirty="0" smtClean="0"/>
              <a:t>Develop content-area specific tasks/projects that incorporate CCSS Math and Science standards/practices.</a:t>
            </a:r>
          </a:p>
        </p:txBody>
      </p:sp>
    </p:spTree>
    <p:extLst>
      <p:ext uri="{BB962C8B-B14F-4D97-AF65-F5344CB8AC3E}">
        <p14:creationId xmlns:p14="http://schemas.microsoft.com/office/powerpoint/2010/main" val="6281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</a:t>
            </a:r>
            <a:r>
              <a:rPr lang="en-US" dirty="0" smtClean="0"/>
              <a:t>: </a:t>
            </a:r>
            <a:r>
              <a:rPr lang="en-US" dirty="0" err="1" smtClean="0"/>
              <a:t>Whiteboarding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280290"/>
          </a:xfrm>
        </p:spPr>
        <p:txBody>
          <a:bodyPr>
            <a:normAutofit/>
          </a:bodyPr>
          <a:lstStyle/>
          <a:p>
            <a:r>
              <a:rPr lang="en-US" dirty="0" smtClean="0"/>
              <a:t>I use </a:t>
            </a:r>
            <a:r>
              <a:rPr lang="en-US" dirty="0" err="1" smtClean="0"/>
              <a:t>whiteboarding</a:t>
            </a:r>
            <a:r>
              <a:rPr lang="en-US" dirty="0" smtClean="0"/>
              <a:t> often in my classes.</a:t>
            </a:r>
          </a:p>
          <a:p>
            <a:pPr lvl="1"/>
            <a:r>
              <a:rPr lang="en-US" dirty="0" smtClean="0"/>
              <a:t>Presentations require students to share their reasoning and justify their claims</a:t>
            </a:r>
          </a:p>
          <a:p>
            <a:pPr lvl="1"/>
            <a:r>
              <a:rPr lang="en-US" dirty="0" smtClean="0"/>
              <a:t>Allow students to ask questions of each other (critiquing) and respond logically</a:t>
            </a:r>
          </a:p>
          <a:p>
            <a:pPr lvl="1"/>
            <a:r>
              <a:rPr lang="en-US" dirty="0" smtClean="0"/>
              <a:t>Active, peer-driven learning process</a:t>
            </a:r>
          </a:p>
          <a:p>
            <a:pPr lvl="1"/>
            <a:r>
              <a:rPr lang="en-US" dirty="0" smtClean="0"/>
              <a:t>Formative assessment – gets students talking to each other about the content</a:t>
            </a:r>
          </a:p>
          <a:p>
            <a:pPr lvl="1"/>
            <a:r>
              <a:rPr lang="en-US" dirty="0" smtClean="0"/>
              <a:t>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66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1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students should be mathematically fluent, no matter their career path.</a:t>
            </a:r>
          </a:p>
          <a:p>
            <a:r>
              <a:rPr lang="en-US" dirty="0" smtClean="0"/>
              <a:t>Scientific reasoning and the importance of understanding and using evidence in decision-making is necessary for citizens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share about CCSS practices, science standards, performance tasks, and project-based learning; but…</a:t>
            </a:r>
          </a:p>
          <a:p>
            <a:r>
              <a:rPr lang="en-US" dirty="0" smtClean="0"/>
              <a:t>YOU are the experts in your content areas!</a:t>
            </a:r>
          </a:p>
          <a:p>
            <a:r>
              <a:rPr lang="en-US" dirty="0" smtClean="0"/>
              <a:t>Make the workshop work for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 Math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239780"/>
            <a:ext cx="8244113" cy="449209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sense of problems and persevere in solving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Reason </a:t>
            </a:r>
            <a:r>
              <a:rPr lang="en-US" dirty="0"/>
              <a:t>abstractly and quantitatively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</a:t>
            </a:r>
            <a:r>
              <a:rPr lang="en-US" dirty="0"/>
              <a:t>viable arguments and critique the reasoning </a:t>
            </a:r>
            <a:r>
              <a:rPr lang="en-US" dirty="0" smtClean="0"/>
              <a:t>of </a:t>
            </a:r>
            <a:r>
              <a:rPr lang="en-US" dirty="0"/>
              <a:t>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</a:t>
            </a:r>
            <a:r>
              <a:rPr lang="en-US" dirty="0"/>
              <a:t>with mathematics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appropriate tools strategically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Attend </a:t>
            </a:r>
            <a:r>
              <a:rPr lang="en-US" dirty="0"/>
              <a:t>to precision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</a:t>
            </a:r>
            <a:r>
              <a:rPr lang="en-US" dirty="0"/>
              <a:t>for and make use of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</a:t>
            </a:r>
            <a:r>
              <a:rPr lang="en-US" dirty="0"/>
              <a:t>for and express regularity in repeated reasoning</a:t>
            </a:r>
          </a:p>
        </p:txBody>
      </p:sp>
    </p:spTree>
    <p:extLst>
      <p:ext uri="{BB962C8B-B14F-4D97-AF65-F5344CB8AC3E}">
        <p14:creationId xmlns:p14="http://schemas.microsoft.com/office/powerpoint/2010/main" val="14186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 Math Standards – 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Grade 7</a:t>
            </a:r>
          </a:p>
          <a:p>
            <a:pPr lvl="1"/>
            <a:r>
              <a:rPr lang="en-US" dirty="0"/>
              <a:t>Use ratios and proportional relationships to solve real-world problems; perform operations with fractions.</a:t>
            </a:r>
          </a:p>
          <a:p>
            <a:pPr lvl="1"/>
            <a:r>
              <a:rPr lang="en-US" dirty="0"/>
              <a:t>Solve real-life and mathematical problems using numerical and algebraic expressions and equations.</a:t>
            </a:r>
          </a:p>
          <a:p>
            <a:pPr lvl="1"/>
            <a:r>
              <a:rPr lang="en-US" dirty="0"/>
              <a:t>Solve problems involving angle measure, area, surface area, and volume.</a:t>
            </a:r>
          </a:p>
          <a:p>
            <a:pPr lvl="1"/>
            <a:r>
              <a:rPr lang="en-US" dirty="0"/>
              <a:t>Compare and draw inferences about populations using statistics and probability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 Math Standards – 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Grade 8</a:t>
            </a:r>
          </a:p>
          <a:p>
            <a:pPr lvl="1"/>
            <a:r>
              <a:rPr lang="en-US" dirty="0"/>
              <a:t>Use radicals (square roots) and integer exponents.</a:t>
            </a:r>
          </a:p>
          <a:p>
            <a:pPr lvl="1"/>
            <a:r>
              <a:rPr lang="en-US" dirty="0"/>
              <a:t>Use functions to model relationships between quantities; relate proportional relationships with linear equations.</a:t>
            </a:r>
          </a:p>
          <a:p>
            <a:pPr lvl="1"/>
            <a:r>
              <a:rPr lang="en-US" dirty="0"/>
              <a:t>Analyze and solve linear equations and systems of equations.</a:t>
            </a:r>
          </a:p>
          <a:p>
            <a:pPr lvl="1"/>
            <a:r>
              <a:rPr lang="en-US" dirty="0"/>
              <a:t>Apply the Pythagorean Theorem; solve problems involving volume of cylinders, cones, and spheres.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1850</Words>
  <Application>Microsoft Office PowerPoint</Application>
  <PresentationFormat>On-screen Show (4:3)</PresentationFormat>
  <Paragraphs>241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Geneva</vt:lpstr>
      <vt:lpstr>Wingdings 3</vt:lpstr>
      <vt:lpstr>Ion Boardroom</vt:lpstr>
      <vt:lpstr>  Integrating Math, Science, and the Common Core into Career and Technical Education </vt:lpstr>
      <vt:lpstr>About me…</vt:lpstr>
      <vt:lpstr>Agenda</vt:lpstr>
      <vt:lpstr>Objectives</vt:lpstr>
      <vt:lpstr>Why?</vt:lpstr>
      <vt:lpstr>Workshop Norms</vt:lpstr>
      <vt:lpstr>CCSS Math Practices</vt:lpstr>
      <vt:lpstr>CCSS Math Standards – Middle School</vt:lpstr>
      <vt:lpstr>CCSS Math Standards – Middle School</vt:lpstr>
      <vt:lpstr>CCSS Math Standards – High School</vt:lpstr>
      <vt:lpstr>CCSS Math Standards – High School</vt:lpstr>
      <vt:lpstr>CCSS Math Standards – High School</vt:lpstr>
      <vt:lpstr>CCSS Math Standards – High School</vt:lpstr>
      <vt:lpstr>Next-Generation Science &amp; Engineering Practices</vt:lpstr>
      <vt:lpstr>Take a few minutes</vt:lpstr>
      <vt:lpstr>So…</vt:lpstr>
      <vt:lpstr>What is a Performance Task?</vt:lpstr>
      <vt:lpstr>A High-Quality Task Should:</vt:lpstr>
      <vt:lpstr>Let’s Try…</vt:lpstr>
      <vt:lpstr>Evaluate the Task…</vt:lpstr>
      <vt:lpstr>Tasks</vt:lpstr>
      <vt:lpstr>More Task Sources</vt:lpstr>
      <vt:lpstr>Project-Based Learning</vt:lpstr>
      <vt:lpstr>Project-Based Learning</vt:lpstr>
      <vt:lpstr>Many teachers assign projects,</vt:lpstr>
      <vt:lpstr>What is Project-Based Learning?   (bie.org)</vt:lpstr>
      <vt:lpstr>What is Project-Based Learning?   (bie.org)</vt:lpstr>
      <vt:lpstr>What is Project-Based Learning?   (bie.org)</vt:lpstr>
      <vt:lpstr>What is Project-Based Learning?   (bie.org)</vt:lpstr>
      <vt:lpstr>Successful CCSS Projects</vt:lpstr>
      <vt:lpstr>Project-Based Learning</vt:lpstr>
      <vt:lpstr>Types of Projects</vt:lpstr>
      <vt:lpstr>Types of Projects</vt:lpstr>
      <vt:lpstr>Types of Projects</vt:lpstr>
      <vt:lpstr>Types of Projects</vt:lpstr>
      <vt:lpstr>Think about a project you assign…</vt:lpstr>
      <vt:lpstr>Project Upgrade</vt:lpstr>
      <vt:lpstr>Work Time…</vt:lpstr>
      <vt:lpstr>Sharing</vt:lpstr>
      <vt:lpstr>Note: Whiteboarding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Integrating Math, Science, and the Common Core into Career and Technical Education </dc:title>
  <dc:creator>Jason</dc:creator>
  <cp:lastModifiedBy>Jason</cp:lastModifiedBy>
  <cp:revision>26</cp:revision>
  <dcterms:created xsi:type="dcterms:W3CDTF">2013-12-08T22:48:58Z</dcterms:created>
  <dcterms:modified xsi:type="dcterms:W3CDTF">2013-12-12T23:47:52Z</dcterms:modified>
</cp:coreProperties>
</file>